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9" r:id="rId3"/>
    <p:sldId id="258" r:id="rId4"/>
    <p:sldId id="257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9912" autoAdjust="0"/>
    <p:restoredTop sz="94660"/>
  </p:normalViewPr>
  <p:slideViewPr>
    <p:cSldViewPr>
      <p:cViewPr>
        <p:scale>
          <a:sx n="75" d="100"/>
          <a:sy n="75" d="100"/>
        </p:scale>
        <p:origin x="-870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CA596D-6E19-4D33-8E0E-BFAD4DBD2D12}" type="datetimeFigureOut">
              <a:rPr lang="en-US" smtClean="0"/>
              <a:pPr/>
              <a:t>2/11/2009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CCA9AE-87A1-4AED-A881-0D8464FBCA6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CA9AE-87A1-4AED-A881-0D8464FBCA63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CA9AE-87A1-4AED-A881-0D8464FBCA63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D0731-12AA-4853-96CF-C32034181178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CA9AE-87A1-4AED-A881-0D8464FBCA63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CA9AE-87A1-4AED-A881-0D8464FBCA63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B4DA8-0E99-4562-AC86-A2811507AEC7}" type="datetimeFigureOut">
              <a:rPr lang="en-US" smtClean="0"/>
              <a:pPr/>
              <a:t>2/11/2009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D4F19-5421-4C62-96D3-660278EE4FE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B4DA8-0E99-4562-AC86-A2811507AEC7}" type="datetimeFigureOut">
              <a:rPr lang="en-US" smtClean="0"/>
              <a:pPr/>
              <a:t>2/11/2009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D4F19-5421-4C62-96D3-660278EE4FE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B4DA8-0E99-4562-AC86-A2811507AEC7}" type="datetimeFigureOut">
              <a:rPr lang="en-US" smtClean="0"/>
              <a:pPr/>
              <a:t>2/11/2009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D4F19-5421-4C62-96D3-660278EE4FE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B4DA8-0E99-4562-AC86-A2811507AEC7}" type="datetimeFigureOut">
              <a:rPr lang="en-US" smtClean="0"/>
              <a:pPr/>
              <a:t>2/11/2009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D4F19-5421-4C62-96D3-660278EE4FE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B4DA8-0E99-4562-AC86-A2811507AEC7}" type="datetimeFigureOut">
              <a:rPr lang="en-US" smtClean="0"/>
              <a:pPr/>
              <a:t>2/11/2009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D4F19-5421-4C62-96D3-660278EE4FE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B4DA8-0E99-4562-AC86-A2811507AEC7}" type="datetimeFigureOut">
              <a:rPr lang="en-US" smtClean="0"/>
              <a:pPr/>
              <a:t>2/11/2009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D4F19-5421-4C62-96D3-660278EE4FE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B4DA8-0E99-4562-AC86-A2811507AEC7}" type="datetimeFigureOut">
              <a:rPr lang="en-US" smtClean="0"/>
              <a:pPr/>
              <a:t>2/11/2009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D4F19-5421-4C62-96D3-660278EE4FE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B4DA8-0E99-4562-AC86-A2811507AEC7}" type="datetimeFigureOut">
              <a:rPr lang="en-US" smtClean="0"/>
              <a:pPr/>
              <a:t>2/11/2009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D4F19-5421-4C62-96D3-660278EE4FE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B4DA8-0E99-4562-AC86-A2811507AEC7}" type="datetimeFigureOut">
              <a:rPr lang="en-US" smtClean="0"/>
              <a:pPr/>
              <a:t>2/11/2009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D4F19-5421-4C62-96D3-660278EE4FE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B4DA8-0E99-4562-AC86-A2811507AEC7}" type="datetimeFigureOut">
              <a:rPr lang="en-US" smtClean="0"/>
              <a:pPr/>
              <a:t>2/11/2009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D4F19-5421-4C62-96D3-660278EE4FE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B4DA8-0E99-4562-AC86-A2811507AEC7}" type="datetimeFigureOut">
              <a:rPr lang="en-US" smtClean="0"/>
              <a:pPr/>
              <a:t>2/11/2009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D4F19-5421-4C62-96D3-660278EE4FE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B4DA8-0E99-4562-AC86-A2811507AEC7}" type="datetimeFigureOut">
              <a:rPr lang="en-US" smtClean="0"/>
              <a:pPr/>
              <a:t>2/11/2009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5D4F19-5421-4C62-96D3-660278EE4FE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85852" y="1643050"/>
            <a:ext cx="2286016" cy="34163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 err="1">
                <a:latin typeface="Arial" pitchFamily="34" charset="0"/>
                <a:cs typeface="Arial" pitchFamily="34" charset="0"/>
              </a:rPr>
              <a:t>f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ui</a:t>
            </a:r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fuiste</a:t>
            </a:r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fue</a:t>
            </a:r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fuimos</a:t>
            </a:r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fuisteis</a:t>
            </a:r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fueron</a:t>
            </a: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85852" y="357166"/>
            <a:ext cx="6500858" cy="89255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600" b="1" dirty="0" smtClean="0">
                <a:latin typeface="Arial" pitchFamily="34" charset="0"/>
                <a:cs typeface="Arial" pitchFamily="34" charset="0"/>
              </a:rPr>
              <a:t>In pairs, can you work out which order the English parts of this verb go?</a:t>
            </a:r>
            <a:endParaRPr lang="en-GB" sz="2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6248" y="1643050"/>
            <a:ext cx="4572032" cy="397031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I went</a:t>
            </a:r>
          </a:p>
          <a:p>
            <a:pPr>
              <a:lnSpc>
                <a:spcPct val="150000"/>
              </a:lnSpc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You (singular) went</a:t>
            </a:r>
          </a:p>
          <a:p>
            <a:pPr>
              <a:lnSpc>
                <a:spcPct val="150000"/>
              </a:lnSpc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He / she / it / you (polite) went</a:t>
            </a:r>
          </a:p>
          <a:p>
            <a:pPr>
              <a:lnSpc>
                <a:spcPct val="150000"/>
              </a:lnSpc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We went</a:t>
            </a:r>
          </a:p>
          <a:p>
            <a:pPr>
              <a:lnSpc>
                <a:spcPct val="150000"/>
              </a:lnSpc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You (plural) went</a:t>
            </a:r>
          </a:p>
          <a:p>
            <a:pPr>
              <a:lnSpc>
                <a:spcPct val="150000"/>
              </a:lnSpc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They went /</a:t>
            </a:r>
          </a:p>
          <a:p>
            <a:pPr>
              <a:lnSpc>
                <a:spcPct val="150000"/>
              </a:lnSpc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 you (plural, polite) went</a:t>
            </a: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5643578"/>
            <a:ext cx="8358246" cy="116955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We went	I went		You (plural) went     You (singular) went</a:t>
            </a:r>
          </a:p>
          <a:p>
            <a:pPr>
              <a:lnSpc>
                <a:spcPct val="150000"/>
              </a:lnSpc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He / she / it / you (polite) went      They went /  you (plural, polite) went</a:t>
            </a:r>
          </a:p>
          <a:p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85852" y="1357298"/>
            <a:ext cx="2286016" cy="34163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 err="1">
                <a:latin typeface="Arial" pitchFamily="34" charset="0"/>
                <a:cs typeface="Arial" pitchFamily="34" charset="0"/>
              </a:rPr>
              <a:t>f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ui</a:t>
            </a:r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fuiste</a:t>
            </a:r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fue</a:t>
            </a:r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fuimos</a:t>
            </a:r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fuisteis</a:t>
            </a:r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fueron</a:t>
            </a: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85852" y="214290"/>
            <a:ext cx="6500858" cy="89255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600" b="1" u="sng" dirty="0" err="1" smtClean="0">
                <a:latin typeface="Arial" pitchFamily="34" charset="0"/>
                <a:cs typeface="Arial" pitchFamily="34" charset="0"/>
              </a:rPr>
              <a:t>Ir</a:t>
            </a:r>
            <a:endParaRPr lang="en-GB" sz="2600" b="1" u="sng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GB" sz="2600" b="1" dirty="0" smtClean="0">
                <a:latin typeface="Arial" pitchFamily="34" charset="0"/>
                <a:cs typeface="Arial" pitchFamily="34" charset="0"/>
              </a:rPr>
              <a:t>To go</a:t>
            </a:r>
            <a:endParaRPr lang="en-GB" sz="2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6248" y="1357298"/>
            <a:ext cx="4572032" cy="397031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I went</a:t>
            </a:r>
          </a:p>
          <a:p>
            <a:pPr>
              <a:lnSpc>
                <a:spcPct val="150000"/>
              </a:lnSpc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You (singular) went</a:t>
            </a:r>
          </a:p>
          <a:p>
            <a:pPr>
              <a:lnSpc>
                <a:spcPct val="150000"/>
              </a:lnSpc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He / she / it / you (polite) went</a:t>
            </a:r>
          </a:p>
          <a:p>
            <a:pPr>
              <a:lnSpc>
                <a:spcPct val="150000"/>
              </a:lnSpc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We went</a:t>
            </a:r>
          </a:p>
          <a:p>
            <a:pPr>
              <a:lnSpc>
                <a:spcPct val="150000"/>
              </a:lnSpc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You (plural) went</a:t>
            </a:r>
          </a:p>
          <a:p>
            <a:pPr>
              <a:lnSpc>
                <a:spcPct val="150000"/>
              </a:lnSpc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They went /</a:t>
            </a:r>
          </a:p>
          <a:p>
            <a:pPr>
              <a:lnSpc>
                <a:spcPct val="150000"/>
              </a:lnSpc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 you (plural, polite) went</a:t>
            </a: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5429264"/>
            <a:ext cx="4929222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b="1" u="sng" dirty="0" smtClean="0">
                <a:latin typeface="Arial" pitchFamily="34" charset="0"/>
                <a:cs typeface="Arial" pitchFamily="34" charset="0"/>
              </a:rPr>
              <a:t>How to give opinions in the past</a:t>
            </a:r>
          </a:p>
          <a:p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fue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= it was</a:t>
            </a:r>
          </a:p>
          <a:p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fueron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= they were</a:t>
            </a: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57818" y="5429264"/>
            <a:ext cx="3571900" cy="132343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When finished, think how you would use the phrases 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we have 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learnt 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using “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ir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” in order 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to describe a PAST action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258888" y="333375"/>
            <a:ext cx="6400800" cy="792163"/>
          </a:xfrm>
          <a:ln w="38100">
            <a:solidFill>
              <a:schemeClr val="tx1"/>
            </a:solidFill>
          </a:ln>
        </p:spPr>
        <p:txBody>
          <a:bodyPr/>
          <a:lstStyle/>
          <a:p>
            <a:r>
              <a:rPr lang="en-GB" sz="4000">
                <a:latin typeface="Comic Sans MS" pitchFamily="66" charset="0"/>
              </a:rPr>
              <a:t>Objetivos</a:t>
            </a:r>
            <a:endParaRPr lang="en-US" sz="4000">
              <a:latin typeface="Comic Sans MS" pitchFamily="66" charset="0"/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250825" y="1557338"/>
            <a:ext cx="849788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2800" dirty="0">
                <a:latin typeface="Comic Sans MS" pitchFamily="66" charset="0"/>
              </a:rPr>
              <a:t>1) </a:t>
            </a:r>
            <a:r>
              <a:rPr lang="en-GB" sz="2800" dirty="0" smtClean="0">
                <a:latin typeface="Comic Sans MS" pitchFamily="66" charset="0"/>
              </a:rPr>
              <a:t>To learn the verb “</a:t>
            </a:r>
            <a:r>
              <a:rPr lang="en-GB" sz="2800" dirty="0" err="1" smtClean="0">
                <a:latin typeface="Comic Sans MS" pitchFamily="66" charset="0"/>
              </a:rPr>
              <a:t>ir</a:t>
            </a:r>
            <a:r>
              <a:rPr lang="en-GB" sz="2800" dirty="0" smtClean="0">
                <a:latin typeface="Comic Sans MS" pitchFamily="66" charset="0"/>
              </a:rPr>
              <a:t>” in the PRETERITE </a:t>
            </a:r>
            <a:endParaRPr lang="en-GB" sz="2800" b="1" dirty="0">
              <a:latin typeface="Comic Sans MS" pitchFamily="66" charset="0"/>
            </a:endParaRPr>
          </a:p>
          <a:p>
            <a:r>
              <a:rPr lang="en-GB" sz="2800" dirty="0">
                <a:latin typeface="Comic Sans MS" pitchFamily="66" charset="0"/>
              </a:rPr>
              <a:t>2) to </a:t>
            </a:r>
            <a:r>
              <a:rPr lang="en-GB" sz="2800" dirty="0" smtClean="0">
                <a:latin typeface="Comic Sans MS" pitchFamily="66" charset="0"/>
              </a:rPr>
              <a:t>learn key time phrases</a:t>
            </a:r>
            <a:endParaRPr lang="en-GB" sz="2800" dirty="0">
              <a:latin typeface="Comic Sans MS" pitchFamily="66" charset="0"/>
            </a:endParaRPr>
          </a:p>
          <a:p>
            <a:r>
              <a:rPr lang="en-GB" sz="2800" dirty="0">
                <a:latin typeface="Comic Sans MS" pitchFamily="66" charset="0"/>
              </a:rPr>
              <a:t>3) </a:t>
            </a:r>
            <a:r>
              <a:rPr lang="en-GB" sz="2800" dirty="0" smtClean="0">
                <a:latin typeface="Comic Sans MS" pitchFamily="66" charset="0"/>
              </a:rPr>
              <a:t>To learn how to use “</a:t>
            </a:r>
            <a:r>
              <a:rPr lang="en-GB" sz="2800" dirty="0" err="1" smtClean="0">
                <a:latin typeface="Comic Sans MS" pitchFamily="66" charset="0"/>
              </a:rPr>
              <a:t>ir</a:t>
            </a:r>
            <a:r>
              <a:rPr lang="en-GB" sz="2800" dirty="0" smtClean="0">
                <a:latin typeface="Comic Sans MS" pitchFamily="66" charset="0"/>
              </a:rPr>
              <a:t>” to describe where you went in the past</a:t>
            </a:r>
            <a:endParaRPr lang="en-US" sz="2800" dirty="0"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214290"/>
            <a:ext cx="8215370" cy="618630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200" dirty="0" err="1" smtClean="0">
                <a:latin typeface="Arial" pitchFamily="34" charset="0"/>
                <a:cs typeface="Arial" pitchFamily="34" charset="0"/>
              </a:rPr>
              <a:t>ayer</a:t>
            </a:r>
            <a:r>
              <a:rPr lang="en-GB" sz="2200" dirty="0" smtClean="0">
                <a:latin typeface="Arial" pitchFamily="34" charset="0"/>
                <a:cs typeface="Arial" pitchFamily="34" charset="0"/>
              </a:rPr>
              <a:t>				-	Yesterday</a:t>
            </a:r>
          </a:p>
          <a:p>
            <a:r>
              <a:rPr lang="en-GB" sz="2200" dirty="0" err="1">
                <a:latin typeface="Arial" pitchFamily="34" charset="0"/>
                <a:cs typeface="Arial" pitchFamily="34" charset="0"/>
              </a:rPr>
              <a:t>a</a:t>
            </a:r>
            <a:r>
              <a:rPr lang="en-GB" sz="2200" dirty="0" err="1" smtClean="0">
                <a:latin typeface="Arial" pitchFamily="34" charset="0"/>
                <a:cs typeface="Arial" pitchFamily="34" charset="0"/>
              </a:rPr>
              <a:t>nteayer</a:t>
            </a:r>
            <a:r>
              <a:rPr lang="en-GB" sz="2200" dirty="0" smtClean="0">
                <a:latin typeface="Arial" pitchFamily="34" charset="0"/>
                <a:cs typeface="Arial" pitchFamily="34" charset="0"/>
              </a:rPr>
              <a:t>			-	the day before yesterday</a:t>
            </a:r>
          </a:p>
          <a:p>
            <a:r>
              <a:rPr lang="en-GB" sz="2200" dirty="0" err="1">
                <a:latin typeface="Arial" pitchFamily="34" charset="0"/>
                <a:cs typeface="Arial" pitchFamily="34" charset="0"/>
              </a:rPr>
              <a:t>h</a:t>
            </a:r>
            <a:r>
              <a:rPr lang="en-GB" sz="2200" dirty="0" err="1" smtClean="0">
                <a:latin typeface="Arial" pitchFamily="34" charset="0"/>
                <a:cs typeface="Arial" pitchFamily="34" charset="0"/>
              </a:rPr>
              <a:t>ace</a:t>
            </a:r>
            <a:r>
              <a:rPr lang="en-GB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200" dirty="0" err="1" smtClean="0">
                <a:latin typeface="Arial" pitchFamily="34" charset="0"/>
                <a:cs typeface="Arial" pitchFamily="34" charset="0"/>
              </a:rPr>
              <a:t>tres</a:t>
            </a:r>
            <a:r>
              <a:rPr lang="en-GB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200" dirty="0" err="1" smtClean="0">
                <a:latin typeface="Arial" pitchFamily="34" charset="0"/>
                <a:cs typeface="Arial" pitchFamily="34" charset="0"/>
              </a:rPr>
              <a:t>días</a:t>
            </a:r>
            <a:r>
              <a:rPr lang="en-GB" sz="2200" dirty="0" smtClean="0">
                <a:latin typeface="Arial" pitchFamily="34" charset="0"/>
                <a:cs typeface="Arial" pitchFamily="34" charset="0"/>
              </a:rPr>
              <a:t>			-	3 days ago</a:t>
            </a:r>
          </a:p>
          <a:p>
            <a:r>
              <a:rPr lang="en-GB" sz="2200" dirty="0">
                <a:latin typeface="Arial" pitchFamily="34" charset="0"/>
                <a:cs typeface="Arial" pitchFamily="34" charset="0"/>
              </a:rPr>
              <a:t>e</a:t>
            </a:r>
            <a:r>
              <a:rPr lang="en-GB" sz="2200" dirty="0" smtClean="0">
                <a:latin typeface="Arial" pitchFamily="34" charset="0"/>
                <a:cs typeface="Arial" pitchFamily="34" charset="0"/>
              </a:rPr>
              <a:t>l fin de </a:t>
            </a:r>
            <a:r>
              <a:rPr lang="en-GB" sz="2200" dirty="0" err="1" smtClean="0">
                <a:latin typeface="Arial" pitchFamily="34" charset="0"/>
                <a:cs typeface="Arial" pitchFamily="34" charset="0"/>
              </a:rPr>
              <a:t>semana</a:t>
            </a:r>
            <a:r>
              <a:rPr lang="en-GB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200" dirty="0" err="1" smtClean="0">
                <a:latin typeface="Arial" pitchFamily="34" charset="0"/>
                <a:cs typeface="Arial" pitchFamily="34" charset="0"/>
              </a:rPr>
              <a:t>pasado</a:t>
            </a:r>
            <a:r>
              <a:rPr lang="en-GB" sz="2200" dirty="0" smtClean="0">
                <a:latin typeface="Arial" pitchFamily="34" charset="0"/>
                <a:cs typeface="Arial" pitchFamily="34" charset="0"/>
              </a:rPr>
              <a:t>	-	last weekend</a:t>
            </a:r>
          </a:p>
          <a:p>
            <a:r>
              <a:rPr lang="en-GB" sz="2200" dirty="0">
                <a:latin typeface="Arial" pitchFamily="34" charset="0"/>
                <a:cs typeface="Arial" pitchFamily="34" charset="0"/>
              </a:rPr>
              <a:t>e</a:t>
            </a:r>
            <a:r>
              <a:rPr lang="en-GB" sz="2200" dirty="0" smtClean="0">
                <a:latin typeface="Arial" pitchFamily="34" charset="0"/>
                <a:cs typeface="Arial" pitchFamily="34" charset="0"/>
              </a:rPr>
              <a:t>l </a:t>
            </a:r>
            <a:r>
              <a:rPr lang="en-GB" sz="2200" dirty="0" err="1" smtClean="0">
                <a:latin typeface="Arial" pitchFamily="34" charset="0"/>
                <a:cs typeface="Arial" pitchFamily="34" charset="0"/>
              </a:rPr>
              <a:t>año</a:t>
            </a:r>
            <a:r>
              <a:rPr lang="en-GB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200" dirty="0" err="1" smtClean="0">
                <a:latin typeface="Arial" pitchFamily="34" charset="0"/>
                <a:cs typeface="Arial" pitchFamily="34" charset="0"/>
              </a:rPr>
              <a:t>pasado</a:t>
            </a:r>
            <a:r>
              <a:rPr lang="en-GB" sz="2200" dirty="0" smtClean="0">
                <a:latin typeface="Arial" pitchFamily="34" charset="0"/>
                <a:cs typeface="Arial" pitchFamily="34" charset="0"/>
              </a:rPr>
              <a:t>			-	last year</a:t>
            </a:r>
          </a:p>
          <a:p>
            <a:endParaRPr lang="en-GB" sz="2200" dirty="0">
              <a:latin typeface="Arial" pitchFamily="34" charset="0"/>
              <a:cs typeface="Arial" pitchFamily="34" charset="0"/>
            </a:endParaRPr>
          </a:p>
          <a:p>
            <a:r>
              <a:rPr lang="en-GB" sz="2200" dirty="0" smtClean="0">
                <a:latin typeface="Arial" pitchFamily="34" charset="0"/>
                <a:cs typeface="Arial" pitchFamily="34" charset="0"/>
              </a:rPr>
              <a:t>Translate the following phrases- write both the Spanish and English in your books.</a:t>
            </a:r>
          </a:p>
          <a:p>
            <a:endParaRPr lang="en-GB" sz="2200" dirty="0">
              <a:latin typeface="Arial" pitchFamily="34" charset="0"/>
              <a:cs typeface="Arial" pitchFamily="34" charset="0"/>
            </a:endParaRPr>
          </a:p>
          <a:p>
            <a:pPr marL="457200" indent="-457200">
              <a:buAutoNum type="arabicPeriod"/>
            </a:pPr>
            <a:r>
              <a:rPr lang="en-GB" sz="2200" dirty="0" smtClean="0">
                <a:latin typeface="Arial" pitchFamily="34" charset="0"/>
                <a:cs typeface="Arial" pitchFamily="34" charset="0"/>
              </a:rPr>
              <a:t>Ayer </a:t>
            </a:r>
            <a:r>
              <a:rPr lang="en-GB" sz="2200" dirty="0" err="1" smtClean="0">
                <a:latin typeface="Arial" pitchFamily="34" charset="0"/>
                <a:cs typeface="Arial" pitchFamily="34" charset="0"/>
              </a:rPr>
              <a:t>fui</a:t>
            </a:r>
            <a:r>
              <a:rPr lang="en-GB" sz="2200" dirty="0" smtClean="0">
                <a:latin typeface="Arial" pitchFamily="34" charset="0"/>
                <a:cs typeface="Arial" pitchFamily="34" charset="0"/>
              </a:rPr>
              <a:t> a la </a:t>
            </a:r>
            <a:r>
              <a:rPr lang="en-GB" sz="2200" dirty="0" err="1" smtClean="0">
                <a:latin typeface="Arial" pitchFamily="34" charset="0"/>
                <a:cs typeface="Arial" pitchFamily="34" charset="0"/>
              </a:rPr>
              <a:t>bolera</a:t>
            </a:r>
            <a:r>
              <a:rPr lang="en-GB" sz="2200" dirty="0" smtClean="0">
                <a:latin typeface="Arial" pitchFamily="34" charset="0"/>
                <a:cs typeface="Arial" pitchFamily="34" charset="0"/>
              </a:rPr>
              <a:t> con mi </a:t>
            </a:r>
            <a:r>
              <a:rPr lang="en-GB" sz="2200" dirty="0" err="1" smtClean="0">
                <a:latin typeface="Arial" pitchFamily="34" charset="0"/>
                <a:cs typeface="Arial" pitchFamily="34" charset="0"/>
              </a:rPr>
              <a:t>madre</a:t>
            </a:r>
            <a:endParaRPr lang="en-GB" sz="22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AutoNum type="arabicPeriod"/>
            </a:pPr>
            <a:r>
              <a:rPr lang="en-GB" sz="2200" dirty="0" smtClean="0">
                <a:latin typeface="Arial" pitchFamily="34" charset="0"/>
                <a:cs typeface="Arial" pitchFamily="34" charset="0"/>
              </a:rPr>
              <a:t>El fin de </a:t>
            </a:r>
            <a:r>
              <a:rPr lang="en-GB" sz="2200" dirty="0" err="1" smtClean="0">
                <a:latin typeface="Arial" pitchFamily="34" charset="0"/>
                <a:cs typeface="Arial" pitchFamily="34" charset="0"/>
              </a:rPr>
              <a:t>semana</a:t>
            </a:r>
            <a:r>
              <a:rPr lang="en-GB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200" dirty="0" err="1" smtClean="0">
                <a:latin typeface="Arial" pitchFamily="34" charset="0"/>
                <a:cs typeface="Arial" pitchFamily="34" charset="0"/>
              </a:rPr>
              <a:t>pasado</a:t>
            </a:r>
            <a:r>
              <a:rPr lang="en-GB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200" dirty="0" err="1" smtClean="0">
                <a:latin typeface="Arial" pitchFamily="34" charset="0"/>
                <a:cs typeface="Arial" pitchFamily="34" charset="0"/>
              </a:rPr>
              <a:t>fui</a:t>
            </a:r>
            <a:r>
              <a:rPr lang="en-GB" sz="22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GB" sz="2200" dirty="0" err="1" smtClean="0">
                <a:latin typeface="Arial" pitchFamily="34" charset="0"/>
                <a:cs typeface="Arial" pitchFamily="34" charset="0"/>
              </a:rPr>
              <a:t>compras</a:t>
            </a:r>
            <a:r>
              <a:rPr lang="en-GB" sz="2200" dirty="0" smtClean="0">
                <a:latin typeface="Arial" pitchFamily="34" charset="0"/>
                <a:cs typeface="Arial" pitchFamily="34" charset="0"/>
              </a:rPr>
              <a:t> en Exeter- </a:t>
            </a:r>
            <a:r>
              <a:rPr lang="en-GB" sz="2200" dirty="0" err="1" smtClean="0">
                <a:latin typeface="Arial" pitchFamily="34" charset="0"/>
                <a:cs typeface="Arial" pitchFamily="34" charset="0"/>
              </a:rPr>
              <a:t>fue</a:t>
            </a:r>
            <a:r>
              <a:rPr lang="en-GB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200" dirty="0" err="1" smtClean="0">
                <a:latin typeface="Arial" pitchFamily="34" charset="0"/>
                <a:cs typeface="Arial" pitchFamily="34" charset="0"/>
              </a:rPr>
              <a:t>muy</a:t>
            </a:r>
            <a:r>
              <a:rPr lang="en-GB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200" dirty="0" err="1" smtClean="0">
                <a:latin typeface="Arial" pitchFamily="34" charset="0"/>
                <a:cs typeface="Arial" pitchFamily="34" charset="0"/>
              </a:rPr>
              <a:t>divertido</a:t>
            </a:r>
            <a:endParaRPr lang="en-GB" sz="22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AutoNum type="arabicPeriod"/>
            </a:pPr>
            <a:r>
              <a:rPr lang="en-GB" sz="2200" dirty="0" err="1" smtClean="0">
                <a:latin typeface="Arial" pitchFamily="34" charset="0"/>
                <a:cs typeface="Arial" pitchFamily="34" charset="0"/>
              </a:rPr>
              <a:t>Hace</a:t>
            </a:r>
            <a:r>
              <a:rPr lang="en-GB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200" dirty="0" err="1" smtClean="0">
                <a:latin typeface="Arial" pitchFamily="34" charset="0"/>
                <a:cs typeface="Arial" pitchFamily="34" charset="0"/>
              </a:rPr>
              <a:t>tres</a:t>
            </a:r>
            <a:r>
              <a:rPr lang="en-GB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200" dirty="0" err="1" smtClean="0">
                <a:latin typeface="Arial" pitchFamily="34" charset="0"/>
                <a:cs typeface="Arial" pitchFamily="34" charset="0"/>
              </a:rPr>
              <a:t>d</a:t>
            </a:r>
            <a:r>
              <a:rPr lang="en-GB" sz="2200" dirty="0" err="1" smtClean="0">
                <a:latin typeface="Arial"/>
                <a:cs typeface="Arial"/>
              </a:rPr>
              <a:t>ías</a:t>
            </a:r>
            <a:r>
              <a:rPr lang="en-GB" sz="2200" dirty="0" smtClean="0">
                <a:latin typeface="Arial"/>
                <a:cs typeface="Arial"/>
              </a:rPr>
              <a:t> </a:t>
            </a:r>
            <a:r>
              <a:rPr lang="en-GB" sz="2200" dirty="0" err="1" smtClean="0">
                <a:latin typeface="Arial"/>
                <a:cs typeface="Arial"/>
              </a:rPr>
              <a:t>fui</a:t>
            </a:r>
            <a:r>
              <a:rPr lang="en-GB" sz="2200" dirty="0" smtClean="0">
                <a:latin typeface="Arial"/>
                <a:cs typeface="Arial"/>
              </a:rPr>
              <a:t> a un </a:t>
            </a:r>
            <a:r>
              <a:rPr lang="en-GB" sz="2200" dirty="0" err="1" smtClean="0">
                <a:latin typeface="Arial"/>
                <a:cs typeface="Arial"/>
              </a:rPr>
              <a:t>restaurante</a:t>
            </a:r>
            <a:r>
              <a:rPr lang="en-GB" sz="2200" dirty="0" smtClean="0">
                <a:latin typeface="Arial"/>
                <a:cs typeface="Arial"/>
              </a:rPr>
              <a:t> </a:t>
            </a:r>
            <a:r>
              <a:rPr lang="en-GB" sz="2200" dirty="0" err="1" smtClean="0">
                <a:latin typeface="Arial"/>
                <a:cs typeface="Arial"/>
              </a:rPr>
              <a:t>italiano</a:t>
            </a:r>
            <a:r>
              <a:rPr lang="en-GB" sz="2200" dirty="0" smtClean="0">
                <a:latin typeface="Arial"/>
                <a:cs typeface="Arial"/>
              </a:rPr>
              <a:t> con mi </a:t>
            </a:r>
            <a:r>
              <a:rPr lang="en-GB" sz="2200" dirty="0" err="1" smtClean="0">
                <a:latin typeface="Arial"/>
                <a:cs typeface="Arial"/>
              </a:rPr>
              <a:t>familia</a:t>
            </a:r>
            <a:r>
              <a:rPr lang="en-GB" sz="2200" dirty="0" smtClean="0">
                <a:latin typeface="Arial"/>
                <a:cs typeface="Arial"/>
              </a:rPr>
              <a:t>- </a:t>
            </a:r>
            <a:r>
              <a:rPr lang="en-GB" sz="2200" dirty="0" err="1" smtClean="0">
                <a:latin typeface="Arial"/>
                <a:cs typeface="Arial"/>
              </a:rPr>
              <a:t>fue</a:t>
            </a:r>
            <a:r>
              <a:rPr lang="en-GB" sz="2200" dirty="0" smtClean="0">
                <a:latin typeface="Arial"/>
                <a:cs typeface="Arial"/>
              </a:rPr>
              <a:t> </a:t>
            </a:r>
            <a:r>
              <a:rPr lang="en-GB" sz="2200" dirty="0" err="1" smtClean="0">
                <a:latin typeface="Arial"/>
                <a:cs typeface="Arial"/>
              </a:rPr>
              <a:t>delicioso</a:t>
            </a:r>
            <a:r>
              <a:rPr lang="en-GB" sz="2200" dirty="0" smtClean="0">
                <a:latin typeface="Arial"/>
                <a:cs typeface="Arial"/>
              </a:rPr>
              <a:t>.</a:t>
            </a:r>
          </a:p>
          <a:p>
            <a:pPr marL="457200" indent="-457200">
              <a:buAutoNum type="arabicPeriod"/>
            </a:pPr>
            <a:r>
              <a:rPr lang="en-GB" sz="2200" dirty="0" smtClean="0">
                <a:latin typeface="Arial"/>
                <a:cs typeface="Arial"/>
              </a:rPr>
              <a:t>El </a:t>
            </a:r>
            <a:r>
              <a:rPr lang="en-GB" sz="2200" dirty="0" err="1" smtClean="0">
                <a:latin typeface="Arial"/>
                <a:cs typeface="Arial"/>
              </a:rPr>
              <a:t>año</a:t>
            </a:r>
            <a:r>
              <a:rPr lang="en-GB" sz="2200" dirty="0" smtClean="0">
                <a:latin typeface="Arial"/>
                <a:cs typeface="Arial"/>
              </a:rPr>
              <a:t> </a:t>
            </a:r>
            <a:r>
              <a:rPr lang="en-GB" sz="2200" dirty="0" err="1" smtClean="0">
                <a:latin typeface="Arial"/>
                <a:cs typeface="Arial"/>
              </a:rPr>
              <a:t>pasado</a:t>
            </a:r>
            <a:r>
              <a:rPr lang="en-GB" sz="2200" dirty="0" smtClean="0">
                <a:latin typeface="Arial"/>
                <a:cs typeface="Arial"/>
              </a:rPr>
              <a:t> </a:t>
            </a:r>
            <a:r>
              <a:rPr lang="en-GB" sz="2200" dirty="0" err="1" smtClean="0">
                <a:latin typeface="Arial"/>
                <a:cs typeface="Arial"/>
              </a:rPr>
              <a:t>fui</a:t>
            </a:r>
            <a:r>
              <a:rPr lang="en-GB" sz="2200" dirty="0" smtClean="0">
                <a:latin typeface="Arial"/>
                <a:cs typeface="Arial"/>
              </a:rPr>
              <a:t> a </a:t>
            </a:r>
            <a:r>
              <a:rPr lang="en-GB" sz="2200" dirty="0" err="1" smtClean="0">
                <a:latin typeface="Arial"/>
                <a:cs typeface="Arial"/>
              </a:rPr>
              <a:t>España</a:t>
            </a:r>
            <a:r>
              <a:rPr lang="en-GB" sz="2200" dirty="0" smtClean="0">
                <a:latin typeface="Arial"/>
                <a:cs typeface="Arial"/>
              </a:rPr>
              <a:t>, a la casa de Juan- </a:t>
            </a:r>
            <a:r>
              <a:rPr lang="en-GB" sz="2200" dirty="0" err="1" smtClean="0">
                <a:latin typeface="Arial"/>
                <a:cs typeface="Arial"/>
              </a:rPr>
              <a:t>fue</a:t>
            </a:r>
            <a:r>
              <a:rPr lang="en-GB" sz="2200" dirty="0" smtClean="0">
                <a:latin typeface="Arial"/>
                <a:cs typeface="Arial"/>
              </a:rPr>
              <a:t> </a:t>
            </a:r>
            <a:r>
              <a:rPr lang="en-GB" sz="2200" dirty="0" err="1" smtClean="0">
                <a:latin typeface="Arial"/>
                <a:cs typeface="Arial"/>
              </a:rPr>
              <a:t>una</a:t>
            </a:r>
            <a:r>
              <a:rPr lang="en-GB" sz="2200" dirty="0" smtClean="0">
                <a:latin typeface="Arial"/>
                <a:cs typeface="Arial"/>
              </a:rPr>
              <a:t> </a:t>
            </a:r>
            <a:r>
              <a:rPr lang="en-GB" sz="2200" dirty="0" err="1" smtClean="0">
                <a:latin typeface="Arial"/>
                <a:cs typeface="Arial"/>
              </a:rPr>
              <a:t>experiencia</a:t>
            </a:r>
            <a:r>
              <a:rPr lang="en-GB" sz="2200" dirty="0" smtClean="0">
                <a:latin typeface="Arial"/>
                <a:cs typeface="Arial"/>
              </a:rPr>
              <a:t> </a:t>
            </a:r>
            <a:r>
              <a:rPr lang="en-GB" sz="2200" dirty="0" err="1" smtClean="0">
                <a:latin typeface="Arial"/>
                <a:cs typeface="Arial"/>
              </a:rPr>
              <a:t>interesante</a:t>
            </a:r>
            <a:r>
              <a:rPr lang="en-GB" sz="2200" dirty="0" smtClean="0">
                <a:latin typeface="Arial"/>
                <a:cs typeface="Arial"/>
              </a:rPr>
              <a:t>.</a:t>
            </a:r>
          </a:p>
          <a:p>
            <a:pPr marL="457200" indent="-457200"/>
            <a:r>
              <a:rPr lang="en-GB" sz="2200" b="1" dirty="0" smtClean="0">
                <a:latin typeface="Arial"/>
                <a:cs typeface="Arial"/>
              </a:rPr>
              <a:t>Now try to write what you did yesterday and last year- be creative and use opinions!</a:t>
            </a:r>
            <a:endParaRPr lang="en-GB" sz="2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428604"/>
            <a:ext cx="8215370" cy="48320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GB" sz="2200" b="1" dirty="0" smtClean="0">
                <a:latin typeface="Arial" pitchFamily="34" charset="0"/>
                <a:cs typeface="Arial" pitchFamily="34" charset="0"/>
              </a:rPr>
              <a:t>Ayer </a:t>
            </a:r>
            <a:r>
              <a:rPr lang="en-GB" sz="2200" b="1" dirty="0" err="1" smtClean="0">
                <a:latin typeface="Arial" pitchFamily="34" charset="0"/>
                <a:cs typeface="Arial" pitchFamily="34" charset="0"/>
              </a:rPr>
              <a:t>fui</a:t>
            </a:r>
            <a:r>
              <a:rPr lang="en-GB" sz="2200" b="1" dirty="0" smtClean="0">
                <a:latin typeface="Arial" pitchFamily="34" charset="0"/>
                <a:cs typeface="Arial" pitchFamily="34" charset="0"/>
              </a:rPr>
              <a:t> a la </a:t>
            </a:r>
            <a:r>
              <a:rPr lang="en-GB" sz="2200" b="1" dirty="0" err="1" smtClean="0">
                <a:latin typeface="Arial" pitchFamily="34" charset="0"/>
                <a:cs typeface="Arial" pitchFamily="34" charset="0"/>
              </a:rPr>
              <a:t>bolera</a:t>
            </a:r>
            <a:r>
              <a:rPr lang="en-GB" sz="2200" b="1" dirty="0" smtClean="0">
                <a:latin typeface="Arial" pitchFamily="34" charset="0"/>
                <a:cs typeface="Arial" pitchFamily="34" charset="0"/>
              </a:rPr>
              <a:t> con mi </a:t>
            </a:r>
            <a:r>
              <a:rPr lang="en-GB" sz="2200" b="1" dirty="0" err="1" smtClean="0">
                <a:latin typeface="Arial" pitchFamily="34" charset="0"/>
                <a:cs typeface="Arial" pitchFamily="34" charset="0"/>
              </a:rPr>
              <a:t>madre</a:t>
            </a:r>
            <a:endParaRPr lang="en-GB" sz="2200" b="1" dirty="0" smtClean="0">
              <a:latin typeface="Arial" pitchFamily="34" charset="0"/>
              <a:cs typeface="Arial" pitchFamily="34" charset="0"/>
            </a:endParaRPr>
          </a:p>
          <a:p>
            <a:pPr marL="457200" indent="-457200"/>
            <a:r>
              <a:rPr lang="en-GB" sz="2200" dirty="0" smtClean="0">
                <a:latin typeface="Arial" pitchFamily="34" charset="0"/>
                <a:cs typeface="Arial" pitchFamily="34" charset="0"/>
              </a:rPr>
              <a:t>Yesterday I went bowling with my mother</a:t>
            </a:r>
          </a:p>
          <a:p>
            <a:pPr marL="457200" indent="-457200"/>
            <a:r>
              <a:rPr lang="en-GB" sz="2200" dirty="0" smtClean="0">
                <a:latin typeface="Arial" pitchFamily="34" charset="0"/>
                <a:cs typeface="Arial" pitchFamily="34" charset="0"/>
              </a:rPr>
              <a:t>2.	</a:t>
            </a:r>
            <a:r>
              <a:rPr lang="en-GB" sz="2200" b="1" dirty="0" smtClean="0">
                <a:latin typeface="Arial" pitchFamily="34" charset="0"/>
                <a:cs typeface="Arial" pitchFamily="34" charset="0"/>
              </a:rPr>
              <a:t>El fin de </a:t>
            </a:r>
            <a:r>
              <a:rPr lang="en-GB" sz="2200" b="1" dirty="0" err="1" smtClean="0">
                <a:latin typeface="Arial" pitchFamily="34" charset="0"/>
                <a:cs typeface="Arial" pitchFamily="34" charset="0"/>
              </a:rPr>
              <a:t>semana</a:t>
            </a:r>
            <a:r>
              <a:rPr lang="en-GB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200" b="1" dirty="0" err="1" smtClean="0">
                <a:latin typeface="Arial" pitchFamily="34" charset="0"/>
                <a:cs typeface="Arial" pitchFamily="34" charset="0"/>
              </a:rPr>
              <a:t>pasado</a:t>
            </a:r>
            <a:r>
              <a:rPr lang="en-GB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200" b="1" dirty="0" err="1" smtClean="0">
                <a:latin typeface="Arial" pitchFamily="34" charset="0"/>
                <a:cs typeface="Arial" pitchFamily="34" charset="0"/>
              </a:rPr>
              <a:t>fui</a:t>
            </a:r>
            <a:r>
              <a:rPr lang="en-GB" sz="2200" b="1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GB" sz="2200" b="1" dirty="0" err="1" smtClean="0">
                <a:latin typeface="Arial" pitchFamily="34" charset="0"/>
                <a:cs typeface="Arial" pitchFamily="34" charset="0"/>
              </a:rPr>
              <a:t>compras</a:t>
            </a:r>
            <a:r>
              <a:rPr lang="en-GB" sz="2200" b="1" dirty="0" smtClean="0">
                <a:latin typeface="Arial" pitchFamily="34" charset="0"/>
                <a:cs typeface="Arial" pitchFamily="34" charset="0"/>
              </a:rPr>
              <a:t> en Exeter- </a:t>
            </a:r>
            <a:r>
              <a:rPr lang="en-GB" sz="2200" b="1" dirty="0" err="1" smtClean="0">
                <a:latin typeface="Arial" pitchFamily="34" charset="0"/>
                <a:cs typeface="Arial" pitchFamily="34" charset="0"/>
              </a:rPr>
              <a:t>fue</a:t>
            </a:r>
            <a:r>
              <a:rPr lang="en-GB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200" b="1" dirty="0" err="1" smtClean="0">
                <a:latin typeface="Arial" pitchFamily="34" charset="0"/>
                <a:cs typeface="Arial" pitchFamily="34" charset="0"/>
              </a:rPr>
              <a:t>muy</a:t>
            </a:r>
            <a:r>
              <a:rPr lang="en-GB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200" b="1" dirty="0" err="1" smtClean="0">
                <a:latin typeface="Arial" pitchFamily="34" charset="0"/>
                <a:cs typeface="Arial" pitchFamily="34" charset="0"/>
              </a:rPr>
              <a:t>divertido</a:t>
            </a:r>
            <a:endParaRPr lang="en-GB" sz="2200" b="1" dirty="0" smtClean="0">
              <a:latin typeface="Arial" pitchFamily="34" charset="0"/>
              <a:cs typeface="Arial" pitchFamily="34" charset="0"/>
            </a:endParaRPr>
          </a:p>
          <a:p>
            <a:pPr marL="457200" indent="-457200"/>
            <a:r>
              <a:rPr lang="en-GB" sz="2200" dirty="0" smtClean="0">
                <a:latin typeface="Arial" pitchFamily="34" charset="0"/>
                <a:cs typeface="Arial" pitchFamily="34" charset="0"/>
              </a:rPr>
              <a:t>Last weekend I went shopping in Exeter- it was really fun</a:t>
            </a:r>
          </a:p>
          <a:p>
            <a:pPr marL="457200" indent="-457200"/>
            <a:r>
              <a:rPr lang="en-GB" sz="2200" dirty="0" smtClean="0">
                <a:latin typeface="Arial" pitchFamily="34" charset="0"/>
                <a:cs typeface="Arial" pitchFamily="34" charset="0"/>
              </a:rPr>
              <a:t>3.	</a:t>
            </a:r>
            <a:r>
              <a:rPr lang="en-GB" sz="2200" b="1" dirty="0" err="1" smtClean="0">
                <a:latin typeface="Arial" pitchFamily="34" charset="0"/>
                <a:cs typeface="Arial" pitchFamily="34" charset="0"/>
              </a:rPr>
              <a:t>Hace</a:t>
            </a:r>
            <a:r>
              <a:rPr lang="en-GB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200" b="1" dirty="0" err="1" smtClean="0">
                <a:latin typeface="Arial" pitchFamily="34" charset="0"/>
                <a:cs typeface="Arial" pitchFamily="34" charset="0"/>
              </a:rPr>
              <a:t>tres</a:t>
            </a:r>
            <a:r>
              <a:rPr lang="en-GB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200" b="1" dirty="0" err="1" smtClean="0">
                <a:latin typeface="Arial" pitchFamily="34" charset="0"/>
                <a:cs typeface="Arial" pitchFamily="34" charset="0"/>
              </a:rPr>
              <a:t>d</a:t>
            </a:r>
            <a:r>
              <a:rPr lang="en-GB" sz="2200" b="1" dirty="0" err="1" smtClean="0">
                <a:latin typeface="Arial"/>
                <a:cs typeface="Arial"/>
              </a:rPr>
              <a:t>ías</a:t>
            </a:r>
            <a:r>
              <a:rPr lang="en-GB" sz="2200" b="1" dirty="0" smtClean="0">
                <a:latin typeface="Arial"/>
                <a:cs typeface="Arial"/>
              </a:rPr>
              <a:t> </a:t>
            </a:r>
            <a:r>
              <a:rPr lang="en-GB" sz="2200" b="1" dirty="0" err="1" smtClean="0">
                <a:latin typeface="Arial"/>
                <a:cs typeface="Arial"/>
              </a:rPr>
              <a:t>fui</a:t>
            </a:r>
            <a:r>
              <a:rPr lang="en-GB" sz="2200" b="1" dirty="0" smtClean="0">
                <a:latin typeface="Arial"/>
                <a:cs typeface="Arial"/>
              </a:rPr>
              <a:t> a un </a:t>
            </a:r>
            <a:r>
              <a:rPr lang="en-GB" sz="2200" b="1" dirty="0" err="1" smtClean="0">
                <a:latin typeface="Arial"/>
                <a:cs typeface="Arial"/>
              </a:rPr>
              <a:t>restaurante</a:t>
            </a:r>
            <a:r>
              <a:rPr lang="en-GB" sz="2200" b="1" dirty="0" smtClean="0">
                <a:latin typeface="Arial"/>
                <a:cs typeface="Arial"/>
              </a:rPr>
              <a:t> </a:t>
            </a:r>
            <a:r>
              <a:rPr lang="en-GB" sz="2200" b="1" dirty="0" err="1" smtClean="0">
                <a:latin typeface="Arial"/>
                <a:cs typeface="Arial"/>
              </a:rPr>
              <a:t>italiano</a:t>
            </a:r>
            <a:r>
              <a:rPr lang="en-GB" sz="2200" b="1" dirty="0" smtClean="0">
                <a:latin typeface="Arial"/>
                <a:cs typeface="Arial"/>
              </a:rPr>
              <a:t> con mi </a:t>
            </a:r>
            <a:r>
              <a:rPr lang="en-GB" sz="2200" b="1" dirty="0" err="1" smtClean="0">
                <a:latin typeface="Arial"/>
                <a:cs typeface="Arial"/>
              </a:rPr>
              <a:t>familia</a:t>
            </a:r>
            <a:r>
              <a:rPr lang="en-GB" sz="2200" b="1" dirty="0" smtClean="0">
                <a:latin typeface="Arial"/>
                <a:cs typeface="Arial"/>
              </a:rPr>
              <a:t>- </a:t>
            </a:r>
            <a:r>
              <a:rPr lang="en-GB" sz="2200" b="1" dirty="0" err="1" smtClean="0">
                <a:latin typeface="Arial"/>
                <a:cs typeface="Arial"/>
              </a:rPr>
              <a:t>fue</a:t>
            </a:r>
            <a:r>
              <a:rPr lang="en-GB" sz="2200" b="1" dirty="0" smtClean="0">
                <a:latin typeface="Arial"/>
                <a:cs typeface="Arial"/>
              </a:rPr>
              <a:t> </a:t>
            </a:r>
            <a:r>
              <a:rPr lang="en-GB" sz="2200" b="1" dirty="0" err="1" smtClean="0">
                <a:latin typeface="Arial"/>
                <a:cs typeface="Arial"/>
              </a:rPr>
              <a:t>delicioso</a:t>
            </a:r>
            <a:r>
              <a:rPr lang="en-GB" sz="2200" b="1" dirty="0" smtClean="0">
                <a:latin typeface="Arial"/>
                <a:cs typeface="Arial"/>
              </a:rPr>
              <a:t>.</a:t>
            </a:r>
          </a:p>
          <a:p>
            <a:pPr marL="457200" indent="-457200"/>
            <a:r>
              <a:rPr lang="en-GB" sz="2200" dirty="0" smtClean="0">
                <a:latin typeface="Arial"/>
                <a:cs typeface="Arial"/>
              </a:rPr>
              <a:t>3 days ago I went to an Italian restaurant with my family- it was delicious</a:t>
            </a:r>
          </a:p>
          <a:p>
            <a:pPr marL="457200" indent="-457200">
              <a:buAutoNum type="arabicPeriod" startAt="4"/>
            </a:pPr>
            <a:r>
              <a:rPr lang="en-GB" sz="2200" b="1" dirty="0" smtClean="0">
                <a:latin typeface="Arial"/>
                <a:cs typeface="Arial"/>
              </a:rPr>
              <a:t>El </a:t>
            </a:r>
            <a:r>
              <a:rPr lang="en-GB" sz="2200" b="1" dirty="0" err="1" smtClean="0">
                <a:latin typeface="Arial"/>
                <a:cs typeface="Arial"/>
              </a:rPr>
              <a:t>año</a:t>
            </a:r>
            <a:r>
              <a:rPr lang="en-GB" sz="2200" b="1" dirty="0" smtClean="0">
                <a:latin typeface="Arial"/>
                <a:cs typeface="Arial"/>
              </a:rPr>
              <a:t> </a:t>
            </a:r>
            <a:r>
              <a:rPr lang="en-GB" sz="2200" b="1" dirty="0" err="1" smtClean="0">
                <a:latin typeface="Arial"/>
                <a:cs typeface="Arial"/>
              </a:rPr>
              <a:t>pasado</a:t>
            </a:r>
            <a:r>
              <a:rPr lang="en-GB" sz="2200" b="1" dirty="0" smtClean="0">
                <a:latin typeface="Arial"/>
                <a:cs typeface="Arial"/>
              </a:rPr>
              <a:t> </a:t>
            </a:r>
            <a:r>
              <a:rPr lang="en-GB" sz="2200" b="1" dirty="0" err="1" smtClean="0">
                <a:latin typeface="Arial"/>
                <a:cs typeface="Arial"/>
              </a:rPr>
              <a:t>fui</a:t>
            </a:r>
            <a:r>
              <a:rPr lang="en-GB" sz="2200" b="1" dirty="0" smtClean="0">
                <a:latin typeface="Arial"/>
                <a:cs typeface="Arial"/>
              </a:rPr>
              <a:t> a </a:t>
            </a:r>
            <a:r>
              <a:rPr lang="en-GB" sz="2200" b="1" dirty="0" err="1" smtClean="0">
                <a:latin typeface="Arial"/>
                <a:cs typeface="Arial"/>
              </a:rPr>
              <a:t>España</a:t>
            </a:r>
            <a:r>
              <a:rPr lang="en-GB" sz="2200" b="1" dirty="0" smtClean="0">
                <a:latin typeface="Arial"/>
                <a:cs typeface="Arial"/>
              </a:rPr>
              <a:t>, a la casa de Juan- </a:t>
            </a:r>
            <a:r>
              <a:rPr lang="en-GB" sz="2200" b="1" dirty="0" err="1" smtClean="0">
                <a:latin typeface="Arial"/>
                <a:cs typeface="Arial"/>
              </a:rPr>
              <a:t>fue</a:t>
            </a:r>
            <a:r>
              <a:rPr lang="en-GB" sz="2200" b="1" dirty="0" smtClean="0">
                <a:latin typeface="Arial"/>
                <a:cs typeface="Arial"/>
              </a:rPr>
              <a:t> </a:t>
            </a:r>
            <a:r>
              <a:rPr lang="en-GB" sz="2200" b="1" dirty="0" err="1" smtClean="0">
                <a:latin typeface="Arial"/>
                <a:cs typeface="Arial"/>
              </a:rPr>
              <a:t>una</a:t>
            </a:r>
            <a:r>
              <a:rPr lang="en-GB" sz="2200" b="1" dirty="0" smtClean="0">
                <a:latin typeface="Arial"/>
                <a:cs typeface="Arial"/>
              </a:rPr>
              <a:t> </a:t>
            </a:r>
            <a:r>
              <a:rPr lang="en-GB" sz="2200" b="1" dirty="0" err="1" smtClean="0">
                <a:latin typeface="Arial"/>
                <a:cs typeface="Arial"/>
              </a:rPr>
              <a:t>experiencia</a:t>
            </a:r>
            <a:r>
              <a:rPr lang="en-GB" sz="2200" b="1" dirty="0" smtClean="0">
                <a:latin typeface="Arial"/>
                <a:cs typeface="Arial"/>
              </a:rPr>
              <a:t> </a:t>
            </a:r>
            <a:r>
              <a:rPr lang="en-GB" sz="2200" b="1" dirty="0" err="1" smtClean="0">
                <a:latin typeface="Arial"/>
                <a:cs typeface="Arial"/>
              </a:rPr>
              <a:t>interesante</a:t>
            </a:r>
            <a:r>
              <a:rPr lang="en-GB" sz="2200" b="1" dirty="0" smtClean="0">
                <a:latin typeface="Arial"/>
                <a:cs typeface="Arial"/>
              </a:rPr>
              <a:t> y </a:t>
            </a:r>
            <a:r>
              <a:rPr lang="en-GB" sz="2200" b="1" dirty="0" err="1" smtClean="0">
                <a:latin typeface="Arial"/>
                <a:cs typeface="Arial"/>
              </a:rPr>
              <a:t>voy</a:t>
            </a:r>
            <a:r>
              <a:rPr lang="en-GB" sz="2200" b="1" dirty="0" smtClean="0">
                <a:latin typeface="Arial"/>
                <a:cs typeface="Arial"/>
              </a:rPr>
              <a:t> a </a:t>
            </a:r>
            <a:r>
              <a:rPr lang="en-GB" sz="2200" b="1" dirty="0" err="1" smtClean="0">
                <a:latin typeface="Arial"/>
                <a:cs typeface="Arial"/>
              </a:rPr>
              <a:t>visitar</a:t>
            </a:r>
            <a:r>
              <a:rPr lang="en-GB" sz="2200" b="1" dirty="0" smtClean="0">
                <a:latin typeface="Arial"/>
                <a:cs typeface="Arial"/>
              </a:rPr>
              <a:t> en el </a:t>
            </a:r>
            <a:r>
              <a:rPr lang="en-GB" sz="2200" b="1" dirty="0" err="1" smtClean="0">
                <a:latin typeface="Arial"/>
                <a:cs typeface="Arial"/>
              </a:rPr>
              <a:t>futuro</a:t>
            </a:r>
            <a:r>
              <a:rPr lang="en-GB" sz="2200" b="1" dirty="0" smtClean="0">
                <a:latin typeface="Arial"/>
                <a:cs typeface="Arial"/>
              </a:rPr>
              <a:t>.</a:t>
            </a:r>
          </a:p>
          <a:p>
            <a:pPr marL="457200" indent="-457200"/>
            <a:r>
              <a:rPr lang="en-GB" sz="2200" dirty="0" smtClean="0">
                <a:latin typeface="Arial"/>
                <a:cs typeface="Arial"/>
              </a:rPr>
              <a:t>Last year I went to Spain, to Juan’s house- it was an interesting experience and I am going to visit in the future</a:t>
            </a:r>
          </a:p>
          <a:p>
            <a:pPr marL="457200" indent="-457200"/>
            <a:endParaRPr lang="en-GB" sz="2200" b="1" dirty="0" smtClean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206</Words>
  <Application>Microsoft Office PowerPoint</Application>
  <PresentationFormat>On-screen Show (4:3)</PresentationFormat>
  <Paragraphs>65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</dc:creator>
  <cp:lastModifiedBy>Chris</cp:lastModifiedBy>
  <cp:revision>4</cp:revision>
  <dcterms:created xsi:type="dcterms:W3CDTF">2009-01-25T14:18:33Z</dcterms:created>
  <dcterms:modified xsi:type="dcterms:W3CDTF">2009-02-11T17:02:27Z</dcterms:modified>
</cp:coreProperties>
</file>